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57" r:id="rId4"/>
    <p:sldId id="274" r:id="rId5"/>
    <p:sldId id="262" r:id="rId6"/>
    <p:sldId id="268" r:id="rId7"/>
    <p:sldId id="269" r:id="rId8"/>
    <p:sldId id="270" r:id="rId9"/>
    <p:sldId id="263" r:id="rId10"/>
    <p:sldId id="271" r:id="rId11"/>
    <p:sldId id="272" r:id="rId12"/>
    <p:sldId id="266" r:id="rId13"/>
    <p:sldId id="267" r:id="rId1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7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 smtClean="0"/>
            </a:lvl1pPr>
          </a:lstStyle>
          <a:p>
            <a:pPr>
              <a:defRPr/>
            </a:pPr>
            <a:fld id="{CBD09BD1-C52B-428A-8E7B-90FF45A3F04B}" type="datetimeFigureOut">
              <a:rPr lang="it-IT"/>
              <a:pPr>
                <a:defRPr/>
              </a:pPr>
              <a:t>11/03/2016</a:t>
            </a:fld>
            <a:endParaRPr lang="it-IT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5688D49-963A-444A-814C-06B481A541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7A537-8BCF-45C6-AA5C-D39027070D23}" type="datetimeFigureOut">
              <a:rPr lang="it-IT"/>
              <a:pPr>
                <a:defRPr/>
              </a:pPr>
              <a:t>11/03/2016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004E0-08A6-481A-9DD9-9ECA8E03FB4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3BD0B-F999-40CB-A848-3CE3EAF21687}" type="datetimeFigureOut">
              <a:rPr lang="it-IT"/>
              <a:pPr>
                <a:defRPr/>
              </a:pPr>
              <a:t>11/03/2016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E23A1-DE23-40FC-B9E7-E3D676F6B53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88248-00DA-4207-87B4-DD6A36150A8B}" type="datetimeFigureOut">
              <a:rPr lang="it-IT"/>
              <a:pPr>
                <a:defRPr/>
              </a:pPr>
              <a:t>11/03/2016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58EF8-5199-4EBF-B78F-4A04AAB6607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FA975-F4CC-407A-95CF-C60F75CE3320}" type="datetimeFigureOut">
              <a:rPr lang="it-IT"/>
              <a:pPr>
                <a:defRPr/>
              </a:pPr>
              <a:t>11/03/2016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259B9-D139-44E9-B673-B79728A8212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62D84-3DFB-4DD0-A193-F69E58A613A7}" type="datetimeFigureOut">
              <a:rPr lang="it-IT"/>
              <a:pPr>
                <a:defRPr/>
              </a:pPr>
              <a:t>11/03/2016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3658F-240F-4610-9B98-982ABB9B622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F0808-3657-4F6D-A6AE-9FD873E34CCB}" type="datetimeFigureOut">
              <a:rPr lang="it-IT"/>
              <a:pPr>
                <a:defRPr/>
              </a:pPr>
              <a:t>11/03/2016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0C401-F71E-4676-BE5C-EB17B20239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62F3A-4A58-4F94-8DB6-FD27A7B7C3C4}" type="datetimeFigureOut">
              <a:rPr lang="it-IT"/>
              <a:pPr>
                <a:defRPr/>
              </a:pPr>
              <a:t>11/03/2016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41B9A-717C-4A3F-B5AC-912F313F923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B9A28-84EC-465D-A884-D6B172B76B50}" type="datetimeFigureOut">
              <a:rPr lang="it-IT"/>
              <a:pPr>
                <a:defRPr/>
              </a:pPr>
              <a:t>11/03/2016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D5D64-037F-4888-A947-6DC07F8DD0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B7A32-B072-428D-AC37-DD647717F48A}" type="datetimeFigureOut">
              <a:rPr lang="it-IT"/>
              <a:pPr>
                <a:defRPr/>
              </a:pPr>
              <a:t>11/03/2016</a:t>
            </a:fld>
            <a:endParaRPr lang="it-IT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6C763-FF1A-41B2-B68B-C484040B0FD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13705-88B9-434C-BD5E-E2543175CB28}" type="datetimeFigureOut">
              <a:rPr lang="it-IT"/>
              <a:pPr>
                <a:defRPr/>
              </a:pPr>
              <a:t>11/03/2016</a:t>
            </a:fld>
            <a:endParaRPr lang="it-IT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A3017-7E11-4F44-946D-194025204F3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7B9A0EF9-99ED-4805-A648-11D8C50D4395}" type="datetimeFigureOut">
              <a:rPr lang="it-IT"/>
              <a:pPr>
                <a:defRPr/>
              </a:pPr>
              <a:t>11/03/2016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94005749-125A-48C1-9487-867D0C7ED65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85" r:id="rId8"/>
    <p:sldLayoutId id="2147483686" r:id="rId9"/>
    <p:sldLayoutId id="2147483677" r:id="rId10"/>
    <p:sldLayoutId id="21474836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file:///F:\exERASMUS%20NOE\survey%20questionaire\instrument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olo 1"/>
          <p:cNvSpPr>
            <a:spLocks noGrp="1"/>
          </p:cNvSpPr>
          <p:nvPr>
            <p:ph type="ctrTitle"/>
          </p:nvPr>
        </p:nvSpPr>
        <p:spPr>
          <a:xfrm>
            <a:off x="4733925" y="2708275"/>
            <a:ext cx="3313113" cy="1701800"/>
          </a:xfrm>
        </p:spPr>
        <p:txBody>
          <a:bodyPr/>
          <a:lstStyle/>
          <a:p>
            <a:pPr algn="ctr"/>
            <a:r>
              <a:rPr lang="it-IT" smtClean="0"/>
              <a:t>NOE</a:t>
            </a:r>
          </a:p>
        </p:txBody>
      </p:sp>
      <p:sp>
        <p:nvSpPr>
          <p:cNvPr id="13314" name="Sottotitolo 2"/>
          <p:cNvSpPr>
            <a:spLocks noGrp="1"/>
          </p:cNvSpPr>
          <p:nvPr>
            <p:ph type="subTitle" idx="1"/>
          </p:nvPr>
        </p:nvSpPr>
        <p:spPr>
          <a:xfrm>
            <a:off x="4733925" y="4421188"/>
            <a:ext cx="3309938" cy="1260475"/>
          </a:xfrm>
        </p:spPr>
        <p:txBody>
          <a:bodyPr/>
          <a:lstStyle/>
          <a:p>
            <a:pPr algn="ctr"/>
            <a:r>
              <a:rPr lang="it-IT" b="1" smtClean="0"/>
              <a:t>“NOTES OF EUROPE” </a:t>
            </a:r>
          </a:p>
          <a:p>
            <a:pPr algn="ctr"/>
            <a:r>
              <a:rPr lang="it-IT" b="1" smtClean="0"/>
              <a:t>2015-2018</a:t>
            </a:r>
            <a:endParaRPr lang="it-IT" smtClean="0"/>
          </a:p>
        </p:txBody>
      </p:sp>
      <p:pic>
        <p:nvPicPr>
          <p:cNvPr id="13315" name="Picture 2" descr="Risultati immagini per erasmus plus opportunità per i giovan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312988"/>
            <a:ext cx="3505200" cy="100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7" descr="C:\Users\MARIASILVIA\Pictures\ar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644951">
            <a:off x="5586413" y="231775"/>
            <a:ext cx="19685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dirty="0" smtClean="0"/>
              <a:t>IT IS USEFUL TO GIVE TOOLS SPECIFICALLY CONCEIVED FOR THE FOLLOWING STEPS:</a:t>
            </a:r>
          </a:p>
        </p:txBody>
      </p:sp>
      <p:sp>
        <p:nvSpPr>
          <p:cNvPr id="2150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Definition of the evaluation areas</a:t>
            </a:r>
          </a:p>
          <a:p>
            <a:r>
              <a:rPr lang="it-IT" smtClean="0"/>
              <a:t>Identification of evaluative dimensions </a:t>
            </a:r>
          </a:p>
          <a:p>
            <a:r>
              <a:rPr lang="it-IT" smtClean="0"/>
              <a:t>Explication of the descriptors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smtClean="0"/>
              <a:t>THE EVALUATION PLAN MUST NECESSARILY CONTEMPLATE</a:t>
            </a:r>
            <a:r>
              <a:rPr lang="it-IT" smtClean="0"/>
              <a:t> </a:t>
            </a:r>
            <a:r>
              <a:rPr lang="it-IT" sz="3600" smtClean="0"/>
              <a:t>:</a:t>
            </a:r>
          </a:p>
        </p:txBody>
      </p:sp>
      <p:sp>
        <p:nvSpPr>
          <p:cNvPr id="2253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What</a:t>
            </a:r>
            <a:r>
              <a:rPr lang="it-IT" dirty="0" smtClean="0"/>
              <a:t> to </a:t>
            </a:r>
            <a:r>
              <a:rPr lang="it-IT" dirty="0" err="1" smtClean="0"/>
              <a:t>evaluate</a:t>
            </a:r>
            <a:r>
              <a:rPr lang="it-IT" dirty="0" smtClean="0"/>
              <a:t> in </a:t>
            </a:r>
            <a:r>
              <a:rPr lang="it-IT" dirty="0" err="1" smtClean="0"/>
              <a:t>respect</a:t>
            </a:r>
            <a:r>
              <a:rPr lang="it-IT" dirty="0" smtClean="0"/>
              <a:t> of </a:t>
            </a:r>
            <a:r>
              <a:rPr lang="it-IT" dirty="0" err="1" smtClean="0"/>
              <a:t>such</a:t>
            </a:r>
            <a:r>
              <a:rPr lang="it-IT" dirty="0" smtClean="0"/>
              <a:t> </a:t>
            </a:r>
            <a:r>
              <a:rPr lang="it-IT" dirty="0" err="1" smtClean="0"/>
              <a:t>objectives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Why</a:t>
            </a:r>
            <a:r>
              <a:rPr lang="it-IT" dirty="0" smtClean="0"/>
              <a:t> </a:t>
            </a:r>
            <a:r>
              <a:rPr lang="it-IT" dirty="0" err="1" smtClean="0"/>
              <a:t>evaluate</a:t>
            </a:r>
            <a:endParaRPr lang="it-IT" dirty="0" smtClean="0"/>
          </a:p>
          <a:p>
            <a:r>
              <a:rPr lang="it-IT" dirty="0" smtClean="0"/>
              <a:t>How </a:t>
            </a:r>
            <a:r>
              <a:rPr lang="it-IT" dirty="0" err="1" smtClean="0"/>
              <a:t>evaluate</a:t>
            </a:r>
            <a:endParaRPr lang="it-IT" dirty="0" smtClean="0"/>
          </a:p>
          <a:p>
            <a:r>
              <a:rPr lang="it-IT" dirty="0" err="1" smtClean="0"/>
              <a:t>When</a:t>
            </a:r>
            <a:r>
              <a:rPr lang="it-IT" dirty="0" smtClean="0"/>
              <a:t> </a:t>
            </a:r>
            <a:r>
              <a:rPr lang="it-IT" dirty="0" err="1" smtClean="0"/>
              <a:t>evaluate</a:t>
            </a:r>
            <a:endParaRPr lang="it-IT" dirty="0" smtClean="0"/>
          </a:p>
          <a:p>
            <a:r>
              <a:rPr lang="it-IT" dirty="0" smtClean="0"/>
              <a:t>Feedback </a:t>
            </a:r>
            <a:r>
              <a:rPr lang="it-IT" dirty="0" err="1" smtClean="0"/>
              <a:t>given</a:t>
            </a:r>
            <a:endParaRPr lang="it-IT" dirty="0" smtClean="0"/>
          </a:p>
          <a:p>
            <a:r>
              <a:rPr lang="it-IT" dirty="0" err="1"/>
              <a:t>C</a:t>
            </a:r>
            <a:r>
              <a:rPr lang="it-IT" dirty="0" err="1" smtClean="0"/>
              <a:t>orrections</a:t>
            </a:r>
            <a:r>
              <a:rPr lang="it-IT" dirty="0" smtClean="0"/>
              <a:t> to be made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7750" y="1196975"/>
            <a:ext cx="7024688" cy="11430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/>
              <a:t>EVALUATION AS A CONTINUOUS PROCESS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2988" y="2924175"/>
            <a:ext cx="6778625" cy="2305050"/>
          </a:xfrm>
        </p:spPr>
        <p:txBody>
          <a:bodyPr rtlCol="0">
            <a:normAutofit/>
          </a:bodyPr>
          <a:lstStyle/>
          <a:p>
            <a:pPr indent="-274320" fontAlgn="auto">
              <a:spcAft>
                <a:spcPts val="0"/>
              </a:spcAft>
              <a:defRPr/>
            </a:pPr>
            <a:r>
              <a:rPr lang="it-IT" dirty="0" err="1"/>
              <a:t>Expected</a:t>
            </a:r>
            <a:r>
              <a:rPr lang="it-IT" dirty="0"/>
              <a:t> </a:t>
            </a:r>
            <a:r>
              <a:rPr lang="it-IT" dirty="0" err="1"/>
              <a:t>intangible</a:t>
            </a:r>
            <a:r>
              <a:rPr lang="it-IT" dirty="0"/>
              <a:t> </a:t>
            </a:r>
            <a:r>
              <a:rPr lang="it-IT" dirty="0" err="1"/>
              <a:t>results</a:t>
            </a:r>
            <a:endParaRPr lang="it-IT" dirty="0" smtClean="0"/>
          </a:p>
          <a:p>
            <a:pPr marL="6858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dirty="0"/>
          </a:p>
          <a:p>
            <a:pPr indent="-274320" fontAlgn="auto">
              <a:spcAft>
                <a:spcPts val="0"/>
              </a:spcAft>
              <a:defRPr/>
            </a:pPr>
            <a:r>
              <a:rPr lang="it-IT" dirty="0" err="1"/>
              <a:t>Expected</a:t>
            </a:r>
            <a:r>
              <a:rPr lang="it-IT" dirty="0"/>
              <a:t> </a:t>
            </a:r>
            <a:r>
              <a:rPr lang="it-IT" dirty="0" err="1" smtClean="0"/>
              <a:t>tangible</a:t>
            </a:r>
            <a:r>
              <a:rPr lang="it-IT" dirty="0" smtClean="0"/>
              <a:t> </a:t>
            </a:r>
            <a:r>
              <a:rPr lang="it-IT" dirty="0" err="1"/>
              <a:t>results</a:t>
            </a:r>
            <a:endParaRPr lang="it-IT" dirty="0"/>
          </a:p>
        </p:txBody>
      </p:sp>
      <p:pic>
        <p:nvPicPr>
          <p:cNvPr id="23555" name="Picture 2" descr="Risultati immagini per erasmus plus opportunità per i giovan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65125"/>
            <a:ext cx="1919287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7" descr="C:\Users\MARIASILVIA\Pictures\ar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644951">
            <a:off x="7354888" y="23813"/>
            <a:ext cx="698500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>
            <a:spLocks noGrp="1"/>
          </p:cNvSpPr>
          <p:nvPr>
            <p:ph type="title"/>
          </p:nvPr>
        </p:nvSpPr>
        <p:spPr>
          <a:xfrm>
            <a:off x="1047750" y="1196975"/>
            <a:ext cx="7024688" cy="1143000"/>
          </a:xfrm>
        </p:spPr>
        <p:txBody>
          <a:bodyPr/>
          <a:lstStyle/>
          <a:p>
            <a:pPr algn="ctr"/>
            <a:r>
              <a:rPr lang="it-IT" dirty="0" smtClean="0"/>
              <a:t>MONITORING </a:t>
            </a:r>
            <a:r>
              <a:rPr lang="it-IT" dirty="0" smtClean="0">
                <a:hlinkClick r:id="rId2" action="ppaction://hlinkfile"/>
              </a:rPr>
              <a:t>INSTRUMENTS</a:t>
            </a:r>
            <a:endParaRPr lang="it-IT" dirty="0" smtClean="0"/>
          </a:p>
        </p:txBody>
      </p:sp>
      <p:sp>
        <p:nvSpPr>
          <p:cNvPr id="24578" name="Segnaposto contenuto 2"/>
          <p:cNvSpPr>
            <a:spLocks noGrp="1"/>
          </p:cNvSpPr>
          <p:nvPr>
            <p:ph idx="1"/>
          </p:nvPr>
        </p:nvSpPr>
        <p:spPr>
          <a:xfrm>
            <a:off x="1042988" y="2924175"/>
            <a:ext cx="6778625" cy="2305050"/>
          </a:xfrm>
        </p:spPr>
        <p:txBody>
          <a:bodyPr/>
          <a:lstStyle/>
          <a:p>
            <a:pPr marL="69850" indent="0">
              <a:buNone/>
            </a:pPr>
            <a:endParaRPr lang="it-IT" dirty="0" smtClean="0"/>
          </a:p>
        </p:txBody>
      </p:sp>
      <p:pic>
        <p:nvPicPr>
          <p:cNvPr id="24579" name="Picture 2" descr="Risultati immagini per erasmus plus opportunità per i giovan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365125"/>
            <a:ext cx="1919287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7" descr="C:\Users\MARIASILVIA\Pictures\ar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644951">
            <a:off x="7354888" y="23813"/>
            <a:ext cx="698500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24687" cy="1872208"/>
          </a:xfrm>
        </p:spPr>
        <p:txBody>
          <a:bodyPr/>
          <a:lstStyle/>
          <a:p>
            <a:pPr algn="ctr"/>
            <a:r>
              <a:rPr lang="it-IT" b="1" dirty="0" smtClean="0"/>
              <a:t>Evaluation </a:t>
            </a:r>
            <a:br>
              <a:rPr lang="it-IT" b="1" dirty="0" smtClean="0"/>
            </a:br>
            <a:r>
              <a:rPr lang="it-IT" b="1" dirty="0" err="1" smtClean="0"/>
              <a:t>permanent</a:t>
            </a:r>
            <a:r>
              <a:rPr lang="it-IT" b="1" dirty="0" smtClean="0"/>
              <a:t> </a:t>
            </a:r>
            <a:r>
              <a:rPr lang="it-IT" b="1" dirty="0" err="1"/>
              <a:t>l</a:t>
            </a:r>
            <a:r>
              <a:rPr lang="it-IT" b="1" dirty="0" err="1" smtClean="0"/>
              <a:t>aboratory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Team work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2988" y="2852936"/>
            <a:ext cx="6777037" cy="2979539"/>
          </a:xfrm>
        </p:spPr>
        <p:txBody>
          <a:bodyPr/>
          <a:lstStyle/>
          <a:p>
            <a:r>
              <a:rPr lang="it-IT" dirty="0" smtClean="0"/>
              <a:t>Maria </a:t>
            </a:r>
            <a:r>
              <a:rPr lang="it-IT" dirty="0" err="1" smtClean="0"/>
              <a:t>SilviaArcuti</a:t>
            </a:r>
            <a:r>
              <a:rPr lang="it-IT" dirty="0" smtClean="0"/>
              <a:t> </a:t>
            </a:r>
          </a:p>
          <a:p>
            <a:pPr marL="69850" indent="0">
              <a:buNone/>
            </a:pPr>
            <a:r>
              <a:rPr lang="it-IT" dirty="0" smtClean="0"/>
              <a:t>(</a:t>
            </a:r>
            <a:r>
              <a:rPr lang="it-IT" dirty="0" err="1" smtClean="0"/>
              <a:t>Didactic</a:t>
            </a:r>
            <a:r>
              <a:rPr lang="it-IT" dirty="0" smtClean="0"/>
              <a:t> Co-</a:t>
            </a:r>
            <a:r>
              <a:rPr lang="it-IT" dirty="0" err="1" smtClean="0"/>
              <a:t>director</a:t>
            </a:r>
            <a:r>
              <a:rPr lang="it-IT" dirty="0" smtClean="0"/>
              <a:t>)</a:t>
            </a:r>
          </a:p>
          <a:p>
            <a:r>
              <a:rPr lang="it-IT" dirty="0" smtClean="0"/>
              <a:t>Dora Romano </a:t>
            </a:r>
          </a:p>
          <a:p>
            <a:pPr marL="69850" indent="0">
              <a:buNone/>
            </a:pPr>
            <a:r>
              <a:rPr lang="it-IT" dirty="0"/>
              <a:t>(</a:t>
            </a:r>
            <a:r>
              <a:rPr lang="it-IT" dirty="0" smtClean="0"/>
              <a:t>Partnership Relations)</a:t>
            </a:r>
          </a:p>
          <a:p>
            <a:r>
              <a:rPr lang="it-IT" dirty="0" smtClean="0"/>
              <a:t>Marilena De Pietro </a:t>
            </a:r>
          </a:p>
          <a:p>
            <a:pPr marL="69850" indent="0">
              <a:buNone/>
            </a:pPr>
            <a:r>
              <a:rPr lang="it-IT" dirty="0" smtClean="0"/>
              <a:t>(NOE Evaluation </a:t>
            </a:r>
            <a:r>
              <a:rPr lang="it-IT" dirty="0" err="1" smtClean="0"/>
              <a:t>Referent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226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4575" y="1412875"/>
            <a:ext cx="7024688" cy="11430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b="1" dirty="0" smtClean="0"/>
              <a:t>PLAN PROJECT</a:t>
            </a:r>
            <a:br>
              <a:rPr lang="it-IT" b="1" dirty="0" smtClean="0"/>
            </a:br>
            <a:r>
              <a:rPr lang="it-IT" b="1" dirty="0" smtClean="0"/>
              <a:t> EVALUATION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2988" y="2781300"/>
            <a:ext cx="6778625" cy="3455988"/>
          </a:xfrm>
        </p:spPr>
        <p:txBody>
          <a:bodyPr rtlCol="0">
            <a:normAutofit fontScale="92500" lnSpcReduction="20000"/>
          </a:bodyPr>
          <a:lstStyle/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b="1" dirty="0" err="1" smtClean="0"/>
              <a:t>Edited</a:t>
            </a:r>
            <a:r>
              <a:rPr lang="it-IT" b="1" dirty="0" smtClean="0"/>
              <a:t> by </a:t>
            </a:r>
            <a:r>
              <a:rPr lang="it-IT" b="1" dirty="0"/>
              <a:t>Marilena De </a:t>
            </a:r>
            <a:r>
              <a:rPr lang="it-IT" b="1" dirty="0" smtClean="0"/>
              <a:t>Pietro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b="1" dirty="0" smtClean="0"/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b="1" dirty="0" smtClean="0"/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b="1" dirty="0"/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b="1" dirty="0" smtClean="0"/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b="1" dirty="0"/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b="1" dirty="0"/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2000" dirty="0" smtClean="0"/>
              <a:t>Project manager and </a:t>
            </a:r>
            <a:r>
              <a:rPr lang="it-IT" sz="2000" dirty="0" err="1" smtClean="0"/>
              <a:t>legal</a:t>
            </a:r>
            <a:r>
              <a:rPr lang="it-IT" sz="2000" dirty="0" smtClean="0"/>
              <a:t> </a:t>
            </a:r>
            <a:r>
              <a:rPr lang="it-IT" sz="2000" dirty="0" err="1" smtClean="0"/>
              <a:t>representative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 smtClean="0"/>
              <a:t>of </a:t>
            </a:r>
            <a:r>
              <a:rPr lang="it-IT" sz="2000" dirty="0" err="1" smtClean="0"/>
              <a:t>coordinating</a:t>
            </a:r>
            <a:r>
              <a:rPr lang="it-IT" sz="2000" dirty="0" smtClean="0"/>
              <a:t> </a:t>
            </a:r>
            <a:r>
              <a:rPr lang="it-IT" sz="2000" dirty="0" err="1" smtClean="0"/>
              <a:t>school</a:t>
            </a:r>
            <a:r>
              <a:rPr lang="it-IT" sz="2000" dirty="0" smtClean="0"/>
              <a:t> 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2000" dirty="0" err="1" smtClean="0"/>
              <a:t>Headmaster</a:t>
            </a:r>
            <a:r>
              <a:rPr lang="it-IT" sz="2000" dirty="0" smtClean="0"/>
              <a:t> </a:t>
            </a:r>
            <a:r>
              <a:rPr lang="it-IT" sz="2000" dirty="0"/>
              <a:t>Prof. Cosimo </a:t>
            </a:r>
            <a:r>
              <a:rPr lang="it-IT" sz="2000" dirty="0" err="1"/>
              <a:t>Preite</a:t>
            </a:r>
            <a:endParaRPr lang="it-IT" sz="2000" dirty="0"/>
          </a:p>
          <a:p>
            <a:pPr indent="-274320" fontAlgn="auto">
              <a:spcAft>
                <a:spcPts val="0"/>
              </a:spcAft>
              <a:defRPr/>
            </a:pPr>
            <a:endParaRPr lang="it-IT" dirty="0"/>
          </a:p>
        </p:txBody>
      </p:sp>
      <p:pic>
        <p:nvPicPr>
          <p:cNvPr id="14339" name="Picture 2" descr="Risultati immagini per erasmus plus opportunità per i giovan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65125"/>
            <a:ext cx="1919287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7" descr="C:\Users\MARIASILVIA\Pictures\ar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644951">
            <a:off x="7354888" y="23813"/>
            <a:ext cx="698500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850" indent="0">
              <a:buNone/>
            </a:pPr>
            <a:r>
              <a:rPr lang="it-IT" dirty="0" smtClean="0"/>
              <a:t>«</a:t>
            </a:r>
            <a:r>
              <a:rPr lang="it-IT" dirty="0" err="1" smtClean="0"/>
              <a:t>Committment</a:t>
            </a:r>
            <a:r>
              <a:rPr lang="it-IT" dirty="0" smtClean="0"/>
              <a:t>, </a:t>
            </a:r>
            <a:r>
              <a:rPr lang="it-IT" dirty="0" err="1" smtClean="0"/>
              <a:t>determination</a:t>
            </a:r>
            <a:r>
              <a:rPr lang="it-IT" dirty="0" smtClean="0"/>
              <a:t>, </a:t>
            </a:r>
            <a:r>
              <a:rPr lang="it-IT" dirty="0" err="1" smtClean="0"/>
              <a:t>creativity</a:t>
            </a:r>
            <a:r>
              <a:rPr lang="it-IT" dirty="0" smtClean="0"/>
              <a:t>, </a:t>
            </a:r>
            <a:r>
              <a:rPr lang="it-IT" dirty="0" err="1" smtClean="0"/>
              <a:t>courage</a:t>
            </a:r>
            <a:r>
              <a:rPr lang="it-IT" dirty="0" smtClean="0"/>
              <a:t>, </a:t>
            </a:r>
            <a:r>
              <a:rPr lang="it-IT" dirty="0" err="1" smtClean="0"/>
              <a:t>ethic</a:t>
            </a:r>
            <a:r>
              <a:rPr lang="it-IT" dirty="0" smtClean="0"/>
              <a:t> are the </a:t>
            </a:r>
            <a:r>
              <a:rPr lang="it-IT" dirty="0" err="1" smtClean="0"/>
              <a:t>deepest</a:t>
            </a:r>
            <a:r>
              <a:rPr lang="it-IT" dirty="0" smtClean="0"/>
              <a:t> propulsive </a:t>
            </a:r>
            <a:r>
              <a:rPr lang="it-IT" dirty="0" err="1" smtClean="0"/>
              <a:t>strengths</a:t>
            </a:r>
            <a:r>
              <a:rPr lang="it-IT" dirty="0" smtClean="0"/>
              <a:t> of an </a:t>
            </a:r>
            <a:r>
              <a:rPr lang="it-IT" dirty="0" err="1" smtClean="0"/>
              <a:t>industrious</a:t>
            </a:r>
            <a:r>
              <a:rPr lang="it-IT" dirty="0" smtClean="0"/>
              <a:t> and </a:t>
            </a:r>
            <a:r>
              <a:rPr lang="it-IT" dirty="0" err="1" smtClean="0"/>
              <a:t>productive</a:t>
            </a:r>
            <a:r>
              <a:rPr lang="it-IT" dirty="0" smtClean="0"/>
              <a:t> </a:t>
            </a:r>
            <a:r>
              <a:rPr lang="it-IT" dirty="0" smtClean="0"/>
              <a:t>living» (</a:t>
            </a:r>
            <a:r>
              <a:rPr lang="it-IT" dirty="0" smtClean="0"/>
              <a:t>E. P. </a:t>
            </a:r>
            <a:r>
              <a:rPr lang="it-IT" dirty="0" err="1" smtClean="0"/>
              <a:t>Pellicanò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576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/>
          <p:cNvSpPr>
            <a:spLocks noGrp="1"/>
          </p:cNvSpPr>
          <p:nvPr>
            <p:ph type="title"/>
          </p:nvPr>
        </p:nvSpPr>
        <p:spPr>
          <a:xfrm>
            <a:off x="1100138" y="939800"/>
            <a:ext cx="7024687" cy="760413"/>
          </a:xfrm>
        </p:spPr>
        <p:txBody>
          <a:bodyPr/>
          <a:lstStyle/>
          <a:p>
            <a:pPr algn="ctr"/>
            <a:r>
              <a:rPr lang="it-IT" smtClean="0"/>
              <a:t> Erasmus Laboratories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2988" y="1916113"/>
            <a:ext cx="6778625" cy="3629025"/>
          </a:xfrm>
        </p:spPr>
        <p:txBody>
          <a:bodyPr rtlCol="0">
            <a:normAutofit fontScale="85000" lnSpcReduction="20000"/>
          </a:bodyPr>
          <a:lstStyle/>
          <a:p>
            <a:pPr marL="68580" indent="0" fontAlgn="auto">
              <a:spcAft>
                <a:spcPts val="0"/>
              </a:spcAft>
              <a:buNone/>
              <a:defRPr/>
            </a:pPr>
            <a:r>
              <a:rPr lang="en-US" dirty="0" smtClean="0"/>
              <a:t>A great variety </a:t>
            </a:r>
            <a:r>
              <a:rPr lang="en-US" dirty="0"/>
              <a:t>of activities  </a:t>
            </a:r>
            <a:r>
              <a:rPr lang="en-US" dirty="0" smtClean="0"/>
              <a:t>has been developed, aiming </a:t>
            </a:r>
            <a:r>
              <a:rPr lang="en-US" dirty="0"/>
              <a:t>at:</a:t>
            </a:r>
            <a:endParaRPr lang="it-IT" dirty="0" smtClean="0"/>
          </a:p>
          <a:p>
            <a:pPr indent="-274320" fontAlgn="auto">
              <a:spcAft>
                <a:spcPts val="0"/>
              </a:spcAft>
              <a:defRPr/>
            </a:pPr>
            <a:r>
              <a:rPr lang="en-US" dirty="0"/>
              <a:t>t</a:t>
            </a:r>
            <a:r>
              <a:rPr lang="en-US" dirty="0" smtClean="0"/>
              <a:t>he implementation of a web site </a:t>
            </a:r>
            <a:r>
              <a:rPr lang="en-US" dirty="0"/>
              <a:t>dedicated to the </a:t>
            </a:r>
            <a:r>
              <a:rPr lang="en-US" dirty="0" smtClean="0"/>
              <a:t>project</a:t>
            </a:r>
            <a:r>
              <a:rPr lang="it-IT" dirty="0" smtClean="0"/>
              <a:t>, 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en-US" dirty="0" smtClean="0"/>
              <a:t>The realization </a:t>
            </a:r>
            <a:r>
              <a:rPr lang="en-US" dirty="0"/>
              <a:t>of </a:t>
            </a:r>
            <a:r>
              <a:rPr lang="en-US" dirty="0" smtClean="0"/>
              <a:t>music and choreographic performances </a:t>
            </a:r>
            <a:r>
              <a:rPr lang="en-US" dirty="0"/>
              <a:t>and </a:t>
            </a:r>
            <a:r>
              <a:rPr lang="en-US" dirty="0" smtClean="0"/>
              <a:t>audiovisual-multimedia, artistic products</a:t>
            </a:r>
            <a:endParaRPr lang="it-IT" dirty="0"/>
          </a:p>
          <a:p>
            <a:pPr indent="-274320" fontAlgn="auto">
              <a:spcAft>
                <a:spcPts val="0"/>
              </a:spcAft>
              <a:defRPr/>
            </a:pPr>
            <a:r>
              <a:rPr lang="en-US" dirty="0" smtClean="0"/>
              <a:t>Historical-cultural laboratories to study the </a:t>
            </a:r>
            <a:r>
              <a:rPr lang="en-US" dirty="0"/>
              <a:t>identity of the first </a:t>
            </a:r>
            <a:r>
              <a:rPr lang="en-US" dirty="0" smtClean="0"/>
              <a:t>European thinkers </a:t>
            </a:r>
            <a:r>
              <a:rPr lang="en-US" dirty="0"/>
              <a:t>/ </a:t>
            </a:r>
            <a:r>
              <a:rPr lang="en-US" dirty="0" smtClean="0"/>
              <a:t>musicians, </a:t>
            </a:r>
            <a:r>
              <a:rPr lang="en-US" dirty="0"/>
              <a:t>sharing with European partners the historical musical scores</a:t>
            </a:r>
            <a:r>
              <a:rPr lang="it-IT" dirty="0" smtClean="0"/>
              <a:t>,</a:t>
            </a:r>
            <a:endParaRPr lang="it-IT" dirty="0"/>
          </a:p>
          <a:p>
            <a:pPr indent="-274320" fontAlgn="auto">
              <a:spcAft>
                <a:spcPts val="0"/>
              </a:spcAft>
              <a:defRPr/>
            </a:pPr>
            <a:r>
              <a:rPr lang="en-US" dirty="0" smtClean="0"/>
              <a:t>a </a:t>
            </a:r>
            <a:r>
              <a:rPr lang="en-US" dirty="0"/>
              <a:t>basic vocabulary of </a:t>
            </a:r>
            <a:r>
              <a:rPr lang="en-US" dirty="0" smtClean="0"/>
              <a:t>partnership compared with </a:t>
            </a:r>
            <a:r>
              <a:rPr lang="en-US" dirty="0"/>
              <a:t>their mother tongue.</a:t>
            </a:r>
            <a:endParaRPr lang="it-IT" dirty="0"/>
          </a:p>
          <a:p>
            <a:pPr indent="-274320" fontAlgn="auto">
              <a:spcAft>
                <a:spcPts val="0"/>
              </a:spcAft>
              <a:defRPr/>
            </a:pPr>
            <a:endParaRPr lang="it-IT" dirty="0"/>
          </a:p>
        </p:txBody>
      </p:sp>
      <p:pic>
        <p:nvPicPr>
          <p:cNvPr id="16387" name="Picture 2" descr="Risultati immagini per erasmus plus opportunità per i giovan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65125"/>
            <a:ext cx="1919287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7" descr="C:\Users\MARIASILVIA\Pictures\ar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644951">
            <a:off x="7354888" y="23813"/>
            <a:ext cx="698500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EVALUATION MEANS</a:t>
            </a:r>
          </a:p>
        </p:txBody>
      </p:sp>
      <p:sp>
        <p:nvSpPr>
          <p:cNvPr id="1741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To </a:t>
            </a:r>
            <a:r>
              <a:rPr lang="it-IT" dirty="0" err="1" smtClean="0"/>
              <a:t>examine</a:t>
            </a:r>
            <a:r>
              <a:rPr lang="it-IT" dirty="0" smtClean="0"/>
              <a:t>, in an </a:t>
            </a:r>
            <a:r>
              <a:rPr lang="it-IT" dirty="0" err="1" smtClean="0"/>
              <a:t>exhaustive</a:t>
            </a:r>
            <a:r>
              <a:rPr lang="it-IT" dirty="0" smtClean="0"/>
              <a:t>, </a:t>
            </a:r>
            <a:r>
              <a:rPr lang="it-IT" dirty="0" err="1" smtClean="0"/>
              <a:t>critical</a:t>
            </a:r>
            <a:r>
              <a:rPr lang="it-IT" dirty="0" smtClean="0"/>
              <a:t> and </a:t>
            </a:r>
            <a:r>
              <a:rPr lang="it-IT" dirty="0" err="1" smtClean="0"/>
              <a:t>objective</a:t>
            </a:r>
            <a:r>
              <a:rPr lang="it-IT" dirty="0" smtClean="0"/>
              <a:t> way, the </a:t>
            </a:r>
            <a:r>
              <a:rPr lang="it-IT" dirty="0" err="1" smtClean="0"/>
              <a:t>appropriateness</a:t>
            </a:r>
            <a:r>
              <a:rPr lang="it-IT" dirty="0" smtClean="0"/>
              <a:t> of the </a:t>
            </a:r>
            <a:r>
              <a:rPr lang="it-IT" dirty="0" err="1" smtClean="0"/>
              <a:t>objectives</a:t>
            </a:r>
            <a:r>
              <a:rPr lang="it-IT" dirty="0" smtClean="0"/>
              <a:t> and the </a:t>
            </a:r>
            <a:r>
              <a:rPr lang="it-IT" dirty="0" err="1" smtClean="0"/>
              <a:t>quality</a:t>
            </a:r>
            <a:r>
              <a:rPr lang="it-IT" dirty="0" smtClean="0"/>
              <a:t> of the </a:t>
            </a:r>
            <a:r>
              <a:rPr lang="it-IT" dirty="0" err="1" smtClean="0"/>
              <a:t>actions</a:t>
            </a:r>
            <a:r>
              <a:rPr lang="it-IT" dirty="0" smtClean="0"/>
              <a:t> </a:t>
            </a:r>
            <a:r>
              <a:rPr lang="it-IT" dirty="0" err="1" smtClean="0"/>
              <a:t>implemented</a:t>
            </a:r>
            <a:r>
              <a:rPr lang="it-IT" dirty="0" smtClean="0"/>
              <a:t>, in relation to the </a:t>
            </a:r>
            <a:r>
              <a:rPr lang="it-IT" dirty="0" err="1" smtClean="0"/>
              <a:t>results</a:t>
            </a:r>
            <a:r>
              <a:rPr lang="it-IT" dirty="0" smtClean="0"/>
              <a:t> </a:t>
            </a:r>
            <a:r>
              <a:rPr lang="it-IT" dirty="0" err="1" smtClean="0"/>
              <a:t>obtained</a:t>
            </a:r>
            <a:r>
              <a:rPr lang="it-IT" dirty="0" smtClean="0"/>
              <a:t>, the </a:t>
            </a:r>
            <a:r>
              <a:rPr lang="it-IT" dirty="0" err="1" smtClean="0"/>
              <a:t>effects</a:t>
            </a:r>
            <a:r>
              <a:rPr lang="it-IT" dirty="0" smtClean="0"/>
              <a:t> </a:t>
            </a:r>
            <a:r>
              <a:rPr lang="it-IT" dirty="0" err="1" smtClean="0"/>
              <a:t>caused</a:t>
            </a:r>
            <a:r>
              <a:rPr lang="it-IT" dirty="0" smtClean="0"/>
              <a:t> and the </a:t>
            </a:r>
            <a:r>
              <a:rPr lang="it-IT" dirty="0" err="1" smtClean="0"/>
              <a:t>needs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aim</a:t>
            </a:r>
            <a:r>
              <a:rPr lang="it-IT" dirty="0" smtClean="0"/>
              <a:t> to </a:t>
            </a:r>
            <a:r>
              <a:rPr lang="it-IT" dirty="0" err="1" smtClean="0"/>
              <a:t>satisfy</a:t>
            </a:r>
            <a:r>
              <a:rPr lang="it-IT" dirty="0" smtClean="0"/>
              <a:t> .</a:t>
            </a:r>
          </a:p>
          <a:p>
            <a:r>
              <a:rPr lang="it-IT" dirty="0" smtClean="0"/>
              <a:t>Evaluation </a:t>
            </a:r>
            <a:r>
              <a:rPr lang="it-IT" dirty="0" err="1" smtClean="0"/>
              <a:t>doesn’t</a:t>
            </a:r>
            <a:r>
              <a:rPr lang="it-IT" dirty="0" smtClean="0"/>
              <a:t> </a:t>
            </a:r>
            <a:r>
              <a:rPr lang="it-IT" dirty="0" err="1" smtClean="0"/>
              <a:t>mean</a:t>
            </a:r>
            <a:r>
              <a:rPr lang="it-IT" dirty="0" smtClean="0"/>
              <a:t> </a:t>
            </a:r>
            <a:r>
              <a:rPr lang="it-IT" dirty="0" err="1" smtClean="0"/>
              <a:t>using</a:t>
            </a:r>
            <a:r>
              <a:rPr lang="it-IT" dirty="0" smtClean="0"/>
              <a:t> </a:t>
            </a:r>
            <a:r>
              <a:rPr lang="it-IT" dirty="0" err="1" smtClean="0"/>
              <a:t>exclusively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technique</a:t>
            </a:r>
            <a:r>
              <a:rPr lang="it-IT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smtClean="0"/>
              <a:t>THE EVALUATION PROCESS IMPLICATES</a:t>
            </a:r>
          </a:p>
        </p:txBody>
      </p:sp>
      <p:sp>
        <p:nvSpPr>
          <p:cNvPr id="1843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 balance </a:t>
            </a:r>
            <a:r>
              <a:rPr lang="it-IT" dirty="0" err="1" smtClean="0"/>
              <a:t>between</a:t>
            </a:r>
            <a:r>
              <a:rPr lang="it-IT" dirty="0" smtClean="0"/>
              <a:t> time and </a:t>
            </a:r>
            <a:r>
              <a:rPr lang="it-IT" dirty="0" err="1" smtClean="0"/>
              <a:t>resources</a:t>
            </a:r>
            <a:r>
              <a:rPr lang="it-IT" dirty="0" smtClean="0"/>
              <a:t>, </a:t>
            </a:r>
            <a:r>
              <a:rPr lang="it-IT" dirty="0" err="1" smtClean="0"/>
              <a:t>research</a:t>
            </a:r>
            <a:r>
              <a:rPr lang="it-IT" dirty="0" smtClean="0"/>
              <a:t> and </a:t>
            </a:r>
            <a:r>
              <a:rPr lang="it-IT" dirty="0" err="1" smtClean="0"/>
              <a:t>analysis</a:t>
            </a:r>
            <a:r>
              <a:rPr lang="it-IT" dirty="0" smtClean="0"/>
              <a:t>, the work team and management.</a:t>
            </a:r>
          </a:p>
          <a:p>
            <a:r>
              <a:rPr lang="it-IT" dirty="0" smtClean="0"/>
              <a:t>A </a:t>
            </a:r>
            <a:r>
              <a:rPr lang="it-IT" dirty="0" err="1" smtClean="0"/>
              <a:t>good</a:t>
            </a:r>
            <a:r>
              <a:rPr lang="it-IT" dirty="0" smtClean="0"/>
              <a:t> set up of </a:t>
            </a:r>
            <a:r>
              <a:rPr lang="it-IT" dirty="0" err="1" smtClean="0"/>
              <a:t>relationships</a:t>
            </a:r>
            <a:r>
              <a:rPr lang="it-IT" dirty="0" smtClean="0"/>
              <a:t> with </a:t>
            </a:r>
            <a:r>
              <a:rPr lang="it-IT" dirty="0" err="1" smtClean="0"/>
              <a:t>stakeholders</a:t>
            </a:r>
            <a:r>
              <a:rPr lang="it-IT" dirty="0" smtClean="0"/>
              <a:t> 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smtClean="0"/>
              <a:t>FOR THIS PURPOSE IS ESSENTIAL</a:t>
            </a:r>
          </a:p>
        </p:txBody>
      </p:sp>
      <p:sp>
        <p:nvSpPr>
          <p:cNvPr id="1945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850" indent="0">
              <a:buNone/>
            </a:pP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methodology</a:t>
            </a:r>
            <a:r>
              <a:rPr lang="it-IT" dirty="0" smtClean="0"/>
              <a:t>, </a:t>
            </a:r>
            <a:r>
              <a:rPr lang="it-IT" dirty="0" err="1" smtClean="0"/>
              <a:t>technology</a:t>
            </a:r>
            <a:r>
              <a:rPr lang="it-IT" dirty="0" smtClean="0"/>
              <a:t>, </a:t>
            </a:r>
            <a:r>
              <a:rPr lang="it-IT" dirty="0" err="1" smtClean="0"/>
              <a:t>organization</a:t>
            </a:r>
            <a:r>
              <a:rPr lang="it-IT" dirty="0" smtClean="0"/>
              <a:t>, </a:t>
            </a:r>
            <a:r>
              <a:rPr lang="it-IT" dirty="0" err="1" smtClean="0"/>
              <a:t>processes</a:t>
            </a:r>
            <a:r>
              <a:rPr lang="it-IT" dirty="0" smtClean="0"/>
              <a:t> and </a:t>
            </a:r>
            <a:r>
              <a:rPr lang="it-IT" dirty="0" err="1" smtClean="0"/>
              <a:t>procedures</a:t>
            </a:r>
            <a:r>
              <a:rPr lang="it-IT" dirty="0" smtClean="0"/>
              <a:t> are </a:t>
            </a:r>
            <a:r>
              <a:rPr lang="it-IT" dirty="0" err="1" smtClean="0"/>
              <a:t>integrated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a common pattern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complex</a:t>
            </a:r>
            <a:r>
              <a:rPr lang="it-IT" dirty="0" smtClean="0"/>
              <a:t> </a:t>
            </a:r>
            <a:r>
              <a:rPr lang="it-IT" dirty="0"/>
              <a:t>by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smtClean="0"/>
              <a:t>nature, </a:t>
            </a:r>
            <a:r>
              <a:rPr lang="it-IT" dirty="0"/>
              <a:t>and </a:t>
            </a:r>
            <a:r>
              <a:rPr lang="it-IT" dirty="0" smtClean="0"/>
              <a:t>must be </a:t>
            </a:r>
            <a:r>
              <a:rPr lang="it-IT" dirty="0" err="1" smtClean="0"/>
              <a:t>conceived</a:t>
            </a:r>
            <a:r>
              <a:rPr lang="it-IT" dirty="0" smtClean="0"/>
              <a:t> so </a:t>
            </a:r>
            <a:r>
              <a:rPr lang="it-IT" dirty="0" err="1" smtClean="0"/>
              <a:t>as</a:t>
            </a:r>
            <a:r>
              <a:rPr lang="it-IT" dirty="0" smtClean="0"/>
              <a:t> to </a:t>
            </a:r>
            <a:r>
              <a:rPr lang="it-IT" dirty="0" err="1" smtClean="0"/>
              <a:t>obtain</a:t>
            </a:r>
            <a:r>
              <a:rPr lang="it-IT" dirty="0" smtClean="0"/>
              <a:t> the </a:t>
            </a:r>
            <a:r>
              <a:rPr lang="it-IT" dirty="0" err="1" smtClean="0"/>
              <a:t>expected</a:t>
            </a:r>
            <a:r>
              <a:rPr lang="it-IT" dirty="0" smtClean="0"/>
              <a:t> </a:t>
            </a:r>
            <a:r>
              <a:rPr lang="it-IT" dirty="0" err="1" smtClean="0"/>
              <a:t>results</a:t>
            </a:r>
            <a:r>
              <a:rPr lang="it-IT" dirty="0" smtClean="0"/>
              <a:t> </a:t>
            </a:r>
            <a:r>
              <a:rPr lang="it-IT" dirty="0" err="1" smtClean="0"/>
              <a:t>efficiently</a:t>
            </a:r>
            <a:r>
              <a:rPr lang="it-IT" dirty="0" smtClean="0"/>
              <a:t> </a:t>
            </a:r>
            <a:r>
              <a:rPr lang="it-IT" dirty="0"/>
              <a:t>and </a:t>
            </a:r>
            <a:r>
              <a:rPr lang="it-IT" dirty="0" err="1"/>
              <a:t>effectively</a:t>
            </a:r>
            <a:r>
              <a:rPr lang="it-IT" dirty="0"/>
              <a:t> .</a:t>
            </a:r>
            <a:endParaRPr lang="it-IT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7750" y="1196975"/>
            <a:ext cx="7024688" cy="11430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/>
              <a:t>EVALUATION AS A CONTINUOUS PROCESS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2988" y="2924175"/>
            <a:ext cx="6778625" cy="2305050"/>
          </a:xfrm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dirty="0" smtClean="0"/>
              <a:t>That can ensure</a:t>
            </a:r>
            <a:r>
              <a:rPr lang="en-US" dirty="0"/>
              <a:t>:</a:t>
            </a:r>
            <a:endParaRPr lang="it-IT" dirty="0" smtClean="0"/>
          </a:p>
          <a:p>
            <a:pPr indent="-274320" fontAlgn="auto">
              <a:spcAft>
                <a:spcPts val="0"/>
              </a:spcAft>
              <a:defRPr/>
            </a:pPr>
            <a:r>
              <a:rPr lang="it-IT" dirty="0" smtClean="0"/>
              <a:t> </a:t>
            </a:r>
            <a:r>
              <a:rPr lang="it-IT" dirty="0" err="1" smtClean="0"/>
              <a:t>projected</a:t>
            </a:r>
            <a:r>
              <a:rPr lang="it-IT" dirty="0" smtClean="0"/>
              <a:t> and </a:t>
            </a:r>
            <a:r>
              <a:rPr lang="it-IT" dirty="0" err="1" smtClean="0"/>
              <a:t>awaited</a:t>
            </a:r>
            <a:r>
              <a:rPr lang="it-IT" dirty="0" smtClean="0"/>
              <a:t> </a:t>
            </a:r>
            <a:r>
              <a:rPr lang="it-IT" dirty="0" err="1" smtClean="0"/>
              <a:t>quality</a:t>
            </a:r>
            <a:r>
              <a:rPr lang="it-IT" dirty="0" smtClean="0"/>
              <a:t>;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it-IT" dirty="0" smtClean="0"/>
              <a:t> </a:t>
            </a:r>
            <a:r>
              <a:rPr lang="it-IT" dirty="0" err="1" smtClean="0"/>
              <a:t>provided</a:t>
            </a:r>
            <a:r>
              <a:rPr lang="it-IT" dirty="0" smtClean="0"/>
              <a:t> </a:t>
            </a:r>
            <a:r>
              <a:rPr lang="it-IT" dirty="0" err="1" smtClean="0"/>
              <a:t>quality</a:t>
            </a:r>
            <a:r>
              <a:rPr lang="it-IT" dirty="0" smtClean="0"/>
              <a:t>;</a:t>
            </a:r>
            <a:endParaRPr lang="it-IT" dirty="0"/>
          </a:p>
          <a:p>
            <a:pPr indent="-274320" fontAlgn="auto">
              <a:spcAft>
                <a:spcPts val="0"/>
              </a:spcAft>
              <a:defRPr/>
            </a:pPr>
            <a:r>
              <a:rPr lang="it-IT" dirty="0" smtClean="0"/>
              <a:t> </a:t>
            </a:r>
            <a:r>
              <a:rPr lang="it-IT" dirty="0" err="1" smtClean="0"/>
              <a:t>achieved</a:t>
            </a:r>
            <a:r>
              <a:rPr lang="it-IT" dirty="0" smtClean="0"/>
              <a:t>/</a:t>
            </a:r>
            <a:r>
              <a:rPr lang="it-IT" dirty="0" err="1" smtClean="0"/>
              <a:t>perceived</a:t>
            </a:r>
            <a:r>
              <a:rPr lang="it-IT" dirty="0" smtClean="0"/>
              <a:t> </a:t>
            </a:r>
            <a:r>
              <a:rPr lang="it-IT" dirty="0" err="1" smtClean="0"/>
              <a:t>quality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20483" name="Picture 2" descr="Risultati immagini per erasmus plus opportunità per i giovan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65125"/>
            <a:ext cx="1919287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7" descr="C:\Users\MARIASILVIA\Pictures\ar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644951">
            <a:off x="7354888" y="23813"/>
            <a:ext cx="698500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lementa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347</TotalTime>
  <Words>356</Words>
  <Application>Microsoft Office PowerPoint</Application>
  <PresentationFormat>Presentazione su schermo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Austin</vt:lpstr>
      <vt:lpstr>NOE</vt:lpstr>
      <vt:lpstr>Evaluation  permanent laboratory Team work</vt:lpstr>
      <vt:lpstr>PLAN PROJECT  EVALUATION</vt:lpstr>
      <vt:lpstr>Presentazione standard di PowerPoint</vt:lpstr>
      <vt:lpstr> Erasmus Laboratories</vt:lpstr>
      <vt:lpstr>EVALUATION MEANS</vt:lpstr>
      <vt:lpstr>THE EVALUATION PROCESS IMPLICATES</vt:lpstr>
      <vt:lpstr>FOR THIS PURPOSE IS ESSENTIAL</vt:lpstr>
      <vt:lpstr>EVALUATION AS A CONTINUOUS PROCESS</vt:lpstr>
      <vt:lpstr>IT IS USEFUL TO GIVE TOOLS SPECIFICALLY CONCEIVED FOR THE FOLLOWING STEPS:</vt:lpstr>
      <vt:lpstr>THE EVALUATION PLAN MUST NECESSARILY CONTEMPLATE :</vt:lpstr>
      <vt:lpstr>EVALUATION AS A CONTINUOUS PROCESS</vt:lpstr>
      <vt:lpstr>MONITORING INSTRUMENTS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NOE</dc:title>
  <dc:creator>MARIASILVIA</dc:creator>
  <cp:lastModifiedBy>MARI</cp:lastModifiedBy>
  <cp:revision>34</cp:revision>
  <dcterms:created xsi:type="dcterms:W3CDTF">2016-03-07T12:09:44Z</dcterms:created>
  <dcterms:modified xsi:type="dcterms:W3CDTF">2016-03-11T16:57:09Z</dcterms:modified>
</cp:coreProperties>
</file>